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5"/>
  </p:notesMasterIdLst>
  <p:sldIdLst>
    <p:sldId id="256" r:id="rId2"/>
    <p:sldId id="257" r:id="rId3"/>
    <p:sldId id="291" r:id="rId4"/>
    <p:sldId id="260" r:id="rId5"/>
    <p:sldId id="292" r:id="rId6"/>
    <p:sldId id="294" r:id="rId7"/>
    <p:sldId id="293" r:id="rId8"/>
    <p:sldId id="266" r:id="rId9"/>
    <p:sldId id="297" r:id="rId10"/>
    <p:sldId id="298" r:id="rId11"/>
    <p:sldId id="299" r:id="rId12"/>
    <p:sldId id="263" r:id="rId13"/>
    <p:sldId id="259" r:id="rId14"/>
    <p:sldId id="311" r:id="rId15"/>
    <p:sldId id="302" r:id="rId16"/>
    <p:sldId id="312" r:id="rId17"/>
    <p:sldId id="304" r:id="rId18"/>
    <p:sldId id="305" r:id="rId19"/>
    <p:sldId id="306" r:id="rId20"/>
    <p:sldId id="308" r:id="rId21"/>
    <p:sldId id="309" r:id="rId22"/>
    <p:sldId id="310" r:id="rId23"/>
    <p:sldId id="283" r:id="rId24"/>
  </p:sldIdLst>
  <p:sldSz cx="9144000" cy="5143500" type="screen16x9"/>
  <p:notesSz cx="6858000" cy="9144000"/>
  <p:embeddedFontLst>
    <p:embeddedFont>
      <p:font typeface="Oswald" panose="020B0604020202020204" charset="0"/>
      <p:regular r:id="rId26"/>
      <p:bold r:id="rId27"/>
    </p:embeddedFont>
    <p:embeddedFont>
      <p:font typeface="Roboto Condensed Light" panose="020B0604020202020204" charset="0"/>
      <p:regular r:id="rId28"/>
      <p:italic r:id="rId29"/>
    </p:embeddedFont>
    <p:embeddedFont>
      <p:font typeface="Calibri" panose="020F0502020204030204" pitchFamily="34" charset="0"/>
      <p:regular r:id="rId30"/>
      <p:bold r:id="rId31"/>
      <p:italic r:id="rId32"/>
      <p:boldItalic r:id="rId33"/>
    </p:embeddedFont>
    <p:embeddedFont>
      <p:font typeface="Wingdings 3" panose="05040102010807070707" pitchFamily="18" charset="2"/>
      <p:regular r:id="rId34"/>
    </p:embeddedFont>
    <p:embeddedFont>
      <p:font typeface="Book Antiqua" panose="02040602050305030304" pitchFamily="18" charset="0"/>
      <p:regular r:id="rId35"/>
      <p:bold r:id="rId36"/>
      <p:italic r:id="rId37"/>
      <p:boldItalic r:id="rId38"/>
    </p:embeddedFont>
    <p:embeddedFont>
      <p:font typeface="Roboto" panose="020B0604020202020204" charset="0"/>
      <p:regular r:id="rId39"/>
      <p:bold r:id="rId40"/>
      <p:italic r:id="rId41"/>
      <p:boldItalic r:id="rId42"/>
    </p:embeddedFont>
    <p:embeddedFont>
      <p:font typeface="Trebuchet MS" panose="020B0603020202020204" pitchFamily="34" charset="0"/>
      <p:regular r:id="rId43"/>
      <p:bold r:id="rId44"/>
      <p:italic r:id="rId45"/>
      <p:boldItalic r:id="rId46"/>
    </p:embeddedFont>
    <p:embeddedFont>
      <p:font typeface="Livvic" panose="020B060402020202020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4" autoAdjust="0"/>
    <p:restoredTop sz="94660"/>
  </p:normalViewPr>
  <p:slideViewPr>
    <p:cSldViewPr snapToGrid="0">
      <p:cViewPr varScale="1">
        <p:scale>
          <a:sx n="108" d="100"/>
          <a:sy n="108" d="100"/>
        </p:scale>
        <p:origin x="80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oja Mehta" userId="f61843cdc201b490" providerId="LiveId" clId="{82DBAD39-1534-4F8F-BC68-82122A9C2EF3}"/>
    <pc:docChg chg="modSld sldOrd">
      <pc:chgData name="Pooja Mehta" userId="f61843cdc201b490" providerId="LiveId" clId="{82DBAD39-1534-4F8F-BC68-82122A9C2EF3}" dt="2025-01-14T11:14:57.805" v="1"/>
      <pc:docMkLst>
        <pc:docMk/>
      </pc:docMkLst>
      <pc:sldChg chg="ord">
        <pc:chgData name="Pooja Mehta" userId="f61843cdc201b490" providerId="LiveId" clId="{82DBAD39-1534-4F8F-BC68-82122A9C2EF3}" dt="2025-01-14T11:14:57.805" v="1"/>
        <pc:sldMkLst>
          <pc:docMk/>
          <pc:sldMk cId="0" sldId="259"/>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8825dcd4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28825dcd4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926707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06095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2743805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905729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9353259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60975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08639659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15925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spTree>
    <p:extLst>
      <p:ext uri="{BB962C8B-B14F-4D97-AF65-F5344CB8AC3E}">
        <p14:creationId xmlns:p14="http://schemas.microsoft.com/office/powerpoint/2010/main" val="205469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911315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3002459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251663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336342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625515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198200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85212539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859422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082779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3670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2/23/2025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68485149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2/23/2025</a:t>
            </a:fld>
            <a:endParaRPr lang="en-US" dirty="0"/>
          </a:p>
        </p:txBody>
      </p:sp>
    </p:spTree>
    <p:extLst>
      <p:ext uri="{BB962C8B-B14F-4D97-AF65-F5344CB8AC3E}">
        <p14:creationId xmlns:p14="http://schemas.microsoft.com/office/powerpoint/2010/main" val="355499690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2/23/2025</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646600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0.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423516" y="-224231"/>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smtClean="0"/>
              <a:t>PIZZA HUT</a:t>
            </a:r>
            <a:endParaRPr dirty="0"/>
          </a:p>
        </p:txBody>
      </p:sp>
      <p:sp>
        <p:nvSpPr>
          <p:cNvPr id="213" name="Google Shape;213;p22"/>
          <p:cNvSpPr txBox="1">
            <a:spLocks noGrp="1"/>
          </p:cNvSpPr>
          <p:nvPr>
            <p:ph type="subTitle" idx="1"/>
          </p:nvPr>
        </p:nvSpPr>
        <p:spPr>
          <a:xfrm>
            <a:off x="2787986" y="2762723"/>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UNDER THE GUIDANCE OF :</a:t>
            </a:r>
          </a:p>
          <a:p>
            <a:pPr marL="0" lvl="0" indent="0" algn="ctr" rtl="0">
              <a:spcBef>
                <a:spcPts val="0"/>
              </a:spcBef>
              <a:spcAft>
                <a:spcPts val="0"/>
              </a:spcAft>
              <a:buNone/>
            </a:pPr>
            <a:r>
              <a:rPr lang="en" sz="1400" dirty="0">
                <a:solidFill>
                  <a:schemeClr val="bg1"/>
                </a:solidFill>
                <a:latin typeface="Times New Roman" panose="02020603050405020304" pitchFamily="18" charset="0"/>
                <a:cs typeface="Times New Roman" panose="02020603050405020304" pitchFamily="18" charset="0"/>
              </a:rPr>
              <a:t>POOJA</a:t>
            </a:r>
            <a:r>
              <a:rPr lang="en" sz="1200" dirty="0">
                <a:solidFill>
                  <a:schemeClr val="bg1"/>
                </a:solidFill>
                <a:latin typeface="Times New Roman" panose="02020603050405020304" pitchFamily="18" charset="0"/>
                <a:cs typeface="Times New Roman" panose="02020603050405020304" pitchFamily="18" charset="0"/>
              </a:rPr>
              <a:t> </a:t>
            </a:r>
            <a:r>
              <a:rPr lang="en" sz="1400" dirty="0">
                <a:solidFill>
                  <a:schemeClr val="bg1"/>
                </a:solidFill>
                <a:latin typeface="Times New Roman" panose="02020603050405020304" pitchFamily="18" charset="0"/>
                <a:cs typeface="Times New Roman" panose="02020603050405020304" pitchFamily="18" charset="0"/>
              </a:rPr>
              <a:t>MEHTA</a:t>
            </a:r>
            <a:endParaRPr sz="1400" dirty="0">
              <a:solidFill>
                <a:schemeClr val="bg1"/>
              </a:solidFill>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277E4D8-1189-6838-0E4E-70E92714E55B}"/>
              </a:ext>
            </a:extLst>
          </p:cNvPr>
          <p:cNvSpPr txBox="1"/>
          <p:nvPr/>
        </p:nvSpPr>
        <p:spPr>
          <a:xfrm>
            <a:off x="2080032" y="3443891"/>
            <a:ext cx="4572000" cy="1492716"/>
          </a:xfrm>
          <a:prstGeom prst="rect">
            <a:avLst/>
          </a:prstGeom>
          <a:noFill/>
        </p:spPr>
        <p:txBody>
          <a:bodyPr wrap="square">
            <a:spAutoFit/>
          </a:bodyPr>
          <a:lstStyle/>
          <a:p>
            <a:pPr algn="ctr"/>
            <a:r>
              <a:rPr lang="en-US" sz="1400" b="1" dirty="0" smtClean="0">
                <a:solidFill>
                  <a:schemeClr val="accent5"/>
                </a:solidFill>
                <a:latin typeface="Times New Roman" panose="02020603050405020304" pitchFamily="18" charset="0"/>
                <a:cs typeface="Times New Roman" panose="02020603050405020304" pitchFamily="18" charset="0"/>
              </a:rPr>
              <a:t>SUBMITTED </a:t>
            </a:r>
            <a:r>
              <a:rPr lang="en-US" sz="1400" b="1" dirty="0">
                <a:solidFill>
                  <a:schemeClr val="accent5"/>
                </a:solidFill>
                <a:latin typeface="Times New Roman" panose="02020603050405020304" pitchFamily="18" charset="0"/>
                <a:cs typeface="Times New Roman" panose="02020603050405020304" pitchFamily="18" charset="0"/>
              </a:rPr>
              <a:t>BY</a:t>
            </a:r>
            <a:r>
              <a:rPr lang="en-US" sz="1400" b="1" dirty="0" smtClean="0">
                <a:solidFill>
                  <a:schemeClr val="accent5"/>
                </a:solidFill>
                <a:latin typeface="Times New Roman" panose="02020603050405020304" pitchFamily="18" charset="0"/>
                <a:cs typeface="Times New Roman" panose="02020603050405020304" pitchFamily="18" charset="0"/>
              </a:rPr>
              <a:t>:</a:t>
            </a:r>
            <a:br>
              <a:rPr lang="en-US" sz="1400" b="1" dirty="0" smtClean="0">
                <a:solidFill>
                  <a:schemeClr val="accent5"/>
                </a:solidFill>
                <a:latin typeface="Times New Roman" panose="02020603050405020304" pitchFamily="18" charset="0"/>
                <a:cs typeface="Times New Roman" panose="02020603050405020304" pitchFamily="18" charset="0"/>
              </a:rPr>
            </a:br>
            <a:endParaRPr lang="en-US" sz="1400" b="1" dirty="0" smtClean="0">
              <a:solidFill>
                <a:schemeClr val="bg1"/>
              </a:solidFill>
              <a:latin typeface="Times New Roman" panose="02020603050405020304" pitchFamily="18" charset="0"/>
              <a:cs typeface="Times New Roman" panose="02020603050405020304" pitchFamily="18" charset="0"/>
            </a:endParaRPr>
          </a:p>
          <a:p>
            <a:pPr algn="ctr">
              <a:lnSpc>
                <a:spcPct val="150000"/>
              </a:lnSpc>
            </a:pPr>
            <a:r>
              <a:rPr lang="en-US" b="1" dirty="0" smtClean="0">
                <a:solidFill>
                  <a:schemeClr val="bg1"/>
                </a:solidFill>
                <a:latin typeface="Times New Roman" panose="02020603050405020304" pitchFamily="18" charset="0"/>
                <a:cs typeface="Times New Roman" panose="02020603050405020304" pitchFamily="18" charset="0"/>
              </a:rPr>
              <a:t>RAM KUMAR P</a:t>
            </a:r>
            <a:br>
              <a:rPr lang="en-US" b="1" dirty="0" smtClean="0">
                <a:solidFill>
                  <a:schemeClr val="bg1"/>
                </a:solidFill>
                <a:latin typeface="Times New Roman" panose="02020603050405020304" pitchFamily="18" charset="0"/>
                <a:cs typeface="Times New Roman" panose="02020603050405020304" pitchFamily="18" charset="0"/>
              </a:rPr>
            </a:br>
            <a:r>
              <a:rPr lang="en-US" b="1" dirty="0" smtClean="0">
                <a:solidFill>
                  <a:schemeClr val="bg1"/>
                </a:solidFill>
                <a:latin typeface="Times New Roman" panose="02020603050405020304" pitchFamily="18" charset="0"/>
                <a:cs typeface="Times New Roman" panose="02020603050405020304" pitchFamily="18" charset="0"/>
              </a:rPr>
              <a:t>BHAVANAVIKA R N</a:t>
            </a:r>
            <a:br>
              <a:rPr lang="en-US" b="1" dirty="0" smtClean="0">
                <a:solidFill>
                  <a:schemeClr val="bg1"/>
                </a:solidFill>
                <a:latin typeface="Times New Roman" panose="02020603050405020304" pitchFamily="18" charset="0"/>
                <a:cs typeface="Times New Roman" panose="02020603050405020304" pitchFamily="18" charset="0"/>
              </a:rPr>
            </a:br>
            <a:r>
              <a:rPr lang="en-US" b="1" dirty="0" smtClean="0">
                <a:solidFill>
                  <a:schemeClr val="bg1"/>
                </a:solidFill>
                <a:latin typeface="Times New Roman" panose="02020603050405020304" pitchFamily="18" charset="0"/>
                <a:cs typeface="Times New Roman" panose="02020603050405020304" pitchFamily="18" charset="0"/>
              </a:rPr>
              <a:t>BHAGYA T</a:t>
            </a:r>
            <a:endParaRPr lang="en-US" b="1" dirty="0">
              <a:solidFill>
                <a:schemeClr val="bg1"/>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0486" y="510570"/>
            <a:ext cx="2276589" cy="146128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41598"/>
          <a:stretch/>
        </p:blipFill>
        <p:spPr>
          <a:xfrm>
            <a:off x="134678" y="3365480"/>
            <a:ext cx="1687034" cy="14263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pic>
        <p:nvPicPr>
          <p:cNvPr id="6" name="Picture 5"/>
          <p:cNvPicPr>
            <a:picLocks noChangeAspect="1"/>
          </p:cNvPicPr>
          <p:nvPr/>
        </p:nvPicPr>
        <p:blipFill>
          <a:blip r:embed="rId2"/>
          <a:stretch>
            <a:fillRect/>
          </a:stretch>
        </p:blipFill>
        <p:spPr>
          <a:xfrm>
            <a:off x="3513385" y="130144"/>
            <a:ext cx="1006782" cy="658524"/>
          </a:xfrm>
          <a:prstGeom prst="rect">
            <a:avLst/>
          </a:prstGeom>
        </p:spPr>
      </p:pic>
    </p:spTree>
    <p:extLst>
      <p:ext uri="{BB962C8B-B14F-4D97-AF65-F5344CB8AC3E}">
        <p14:creationId xmlns:p14="http://schemas.microsoft.com/office/powerpoint/2010/main" val="21768842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latin typeface="Times New Roman" panose="02020603050405020304" pitchFamily="18" charset="0"/>
                <a:cs typeface="Times New Roman" panose="02020603050405020304" pitchFamily="18" charset="0"/>
              </a:rPr>
              <a:t>SPRING NOTATATIONS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1519750978"/>
              </p:ext>
            </p:extLst>
          </p:nvPr>
        </p:nvGraphicFramePr>
        <p:xfrm>
          <a:off x="569976" y="1227218"/>
          <a:ext cx="6839712" cy="2994262"/>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788800">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t>
                      </a:r>
                      <a:r>
                        <a:rPr lang="en-US" sz="1100" kern="100" dirty="0" err="1">
                          <a:effectLst/>
                          <a:latin typeface="Calibri" panose="020F0502020204030204" pitchFamily="34" charset="0"/>
                          <a:ea typeface="Calibri" panose="020F0502020204030204" pitchFamily="34" charset="0"/>
                          <a:cs typeface="Mangal" panose="02040503050203030202" pitchFamily="18" charset="0"/>
                        </a:rPr>
                        <a:t>RequestBody</a:t>
                      </a:r>
                      <a:r>
                        <a:rPr lang="en-US" sz="1100" kern="100" dirty="0">
                          <a:effectLst/>
                          <a:latin typeface="Calibri" panose="020F0502020204030204" pitchFamily="34" charset="0"/>
                          <a:ea typeface="Calibri" panose="020F0502020204030204" pitchFamily="34" charset="0"/>
                          <a:cs typeface="Mangal" panose="02040503050203030202" pitchFamily="18" charset="0"/>
                        </a:rPr>
                        <a:t> annotation is applicable to handler methods of spring controller. spring should </a:t>
                      </a:r>
                      <a:r>
                        <a:rPr lang="en-US" sz="1100" kern="100" dirty="0" err="1">
                          <a:effectLst/>
                          <a:latin typeface="Calibri" panose="020F0502020204030204" pitchFamily="34" charset="0"/>
                          <a:ea typeface="Calibri" panose="020F0502020204030204" pitchFamily="34" charset="0"/>
                          <a:cs typeface="Mangal" panose="02040503050203030202" pitchFamily="18" charset="0"/>
                        </a:rPr>
                        <a:t>deserialize</a:t>
                      </a:r>
                      <a:r>
                        <a:rPr lang="en-US" sz="1100" kern="100" dirty="0">
                          <a:effectLst/>
                          <a:latin typeface="Calibri" panose="020F0502020204030204" pitchFamily="34" charset="0"/>
                          <a:ea typeface="Calibri" panose="020F0502020204030204" pitchFamily="34" charset="0"/>
                          <a:cs typeface="Mangal" panose="02040503050203030202" pitchFamily="18" charset="0"/>
                        </a:rPr>
                        <a:t> a request body into an object.</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663588">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@OneToOne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@OneToOne JPA annotation is used to map the source entity with the target entity, Hibernate maps the tables in your database to the Entity classes in your application.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907822"/>
                  </a:ext>
                </a:extLst>
              </a:tr>
              <a:tr h="100997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@OneToMany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@OneTo-Many relationship between table A and table B indicates that one row in</a:t>
                      </a:r>
                      <a:r>
                        <a:rPr lang="en-US" sz="1100" kern="100" baseline="-25000" dirty="0">
                          <a:effectLst/>
                          <a:latin typeface="Calibri" panose="020F0502020204030204" pitchFamily="34" charset="0"/>
                          <a:ea typeface="Calibri" panose="020F0502020204030204" pitchFamily="34" charset="0"/>
                          <a:cs typeface="Mangal" panose="02040503050203030202" pitchFamily="18" charset="0"/>
                        </a:rPr>
                        <a:t> </a:t>
                      </a:r>
                      <a:r>
                        <a:rPr lang="en-US" sz="1100" kern="100" dirty="0">
                          <a:effectLst/>
                          <a:latin typeface="Calibri" panose="020F0502020204030204" pitchFamily="34" charset="0"/>
                          <a:ea typeface="Calibri" panose="020F0502020204030204" pitchFamily="34" charset="0"/>
                          <a:cs typeface="Mangal" panose="02040503050203030202" pitchFamily="18" charset="0"/>
                        </a:rPr>
                        <a:t>a table A link to many rows in table B but one row in table B links to only one row in table A.</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413901647"/>
                  </a:ext>
                </a:extLst>
              </a:tr>
              <a:tr h="53189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@ManyToOne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bl>
          </a:graphicData>
        </a:graphic>
      </p:graphicFrame>
      <p:pic>
        <p:nvPicPr>
          <p:cNvPr id="6" name="Picture 5"/>
          <p:cNvPicPr>
            <a:picLocks noChangeAspect="1"/>
          </p:cNvPicPr>
          <p:nvPr/>
        </p:nvPicPr>
        <p:blipFill>
          <a:blip r:embed="rId2"/>
          <a:stretch>
            <a:fillRect/>
          </a:stretch>
        </p:blipFill>
        <p:spPr>
          <a:xfrm>
            <a:off x="3896157" y="123056"/>
            <a:ext cx="1006782" cy="658524"/>
          </a:xfrm>
          <a:prstGeom prst="rect">
            <a:avLst/>
          </a:prstGeom>
        </p:spPr>
      </p:pic>
    </p:spTree>
    <p:extLst>
      <p:ext uri="{BB962C8B-B14F-4D97-AF65-F5344CB8AC3E}">
        <p14:creationId xmlns:p14="http://schemas.microsoft.com/office/powerpoint/2010/main" val="3318986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rotWithShape="1">
          <a:blip r:embed="rId3"/>
          <a:srcRect l="11472" t="28192" r="11664"/>
          <a:stretch/>
        </p:blipFill>
        <p:spPr>
          <a:xfrm>
            <a:off x="1212111" y="1502733"/>
            <a:ext cx="5699052" cy="28707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9" name="Picture 48"/>
          <p:cNvPicPr>
            <a:picLocks noChangeAspect="1"/>
          </p:cNvPicPr>
          <p:nvPr/>
        </p:nvPicPr>
        <p:blipFill>
          <a:blip r:embed="rId4"/>
          <a:stretch>
            <a:fillRect/>
          </a:stretch>
        </p:blipFill>
        <p:spPr>
          <a:xfrm>
            <a:off x="3236938" y="454476"/>
            <a:ext cx="1006782" cy="658524"/>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288079"/>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lumMod val="75000"/>
                  </a:schemeClr>
                </a:solidFill>
                <a:latin typeface="Times New Roman" panose="02020603050405020304" pitchFamily="18" charset="0"/>
                <a:cs typeface="Times New Roman" panose="02020603050405020304" pitchFamily="18" charset="0"/>
              </a:rPr>
              <a:t>CONCLUSION</a:t>
            </a:r>
            <a:endParaRPr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3D9477D-BBE0-205C-2D7B-43075C0DD9D6}"/>
              </a:ext>
            </a:extLst>
          </p:cNvPr>
          <p:cNvSpPr txBox="1"/>
          <p:nvPr/>
        </p:nvSpPr>
        <p:spPr>
          <a:xfrm>
            <a:off x="934212" y="1363280"/>
            <a:ext cx="6266688" cy="2585323"/>
          </a:xfrm>
          <a:prstGeom prst="rect">
            <a:avLst/>
          </a:prstGeom>
          <a:noFill/>
        </p:spPr>
        <p:txBody>
          <a:bodyPr wrap="square">
            <a:spAutoFit/>
          </a:bodyPr>
          <a:lstStyle/>
          <a:p>
            <a:r>
              <a:rPr sz="1800" dirty="0">
                <a:latin typeface="Times New Roman" panose="02020603050405020304" pitchFamily="18" charset="0"/>
                <a:cs typeface="Times New Roman" panose="02020603050405020304" pitchFamily="18" charset="0"/>
              </a:rPr>
              <a:t>The Pizza Hut App revolutionizes online pizza ordering by offering a seamless, efficient, and user-friendly experience. With features like secure login, seat selection, and booking management, it ensures convenience for passengers while enabling administrators to manage pizza items and schedules effortlessly. Leveraging modern technologies, this platform provides a scalable, reliable, and hassle-free solution for travel planning, making public transportation more accessible and </a:t>
            </a:r>
            <a:r>
              <a:rPr sz="1800" dirty="0" smtClean="0">
                <a:latin typeface="Times New Roman" panose="02020603050405020304" pitchFamily="18" charset="0"/>
                <a:cs typeface="Times New Roman" panose="02020603050405020304" pitchFamily="18" charset="0"/>
              </a:rPr>
              <a:t>efficient</a:t>
            </a:r>
            <a:r>
              <a:rPr lang="en-GB" sz="1800" dirty="0" smtClean="0">
                <a:latin typeface="Times New Roman" panose="02020603050405020304" pitchFamily="18" charset="0"/>
                <a:cs typeface="Times New Roman" panose="02020603050405020304" pitchFamily="18" charset="0"/>
              </a:rPr>
              <a:t>. </a:t>
            </a:r>
            <a:endParaRPr sz="1800"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rotWithShape="1">
          <a:blip r:embed="rId3"/>
          <a:srcRect l="42671" t="79906" r="46056" b="6603"/>
          <a:stretch/>
        </p:blipFill>
        <p:spPr>
          <a:xfrm>
            <a:off x="1963479" y="3678865"/>
            <a:ext cx="198475" cy="212651"/>
          </a:xfrm>
          <a:prstGeom prst="rect">
            <a:avLst/>
          </a:prstGeom>
        </p:spPr>
      </p:pic>
      <p:pic>
        <p:nvPicPr>
          <p:cNvPr id="14" name="Picture 13"/>
          <p:cNvPicPr>
            <a:picLocks noChangeAspect="1"/>
          </p:cNvPicPr>
          <p:nvPr/>
        </p:nvPicPr>
        <p:blipFill>
          <a:blip r:embed="rId4"/>
          <a:stretch>
            <a:fillRect/>
          </a:stretch>
        </p:blipFill>
        <p:spPr>
          <a:xfrm>
            <a:off x="3095171" y="236470"/>
            <a:ext cx="1006782" cy="65852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Home page</a:t>
            </a:r>
            <a:r>
              <a:rPr lang="en-GB" dirty="0" smtClean="0"/>
              <a:t/>
            </a:r>
            <a:br>
              <a:rPr lang="en-GB" dirty="0" smtClean="0"/>
            </a:br>
            <a:endParaRPr lang="en-IN" dirty="0"/>
          </a:p>
        </p:txBody>
      </p:sp>
      <p:pic>
        <p:nvPicPr>
          <p:cNvPr id="3" name="Picture 2"/>
          <p:cNvPicPr>
            <a:picLocks noChangeAspect="1"/>
          </p:cNvPicPr>
          <p:nvPr/>
        </p:nvPicPr>
        <p:blipFill>
          <a:blip r:embed="rId2"/>
          <a:stretch>
            <a:fillRect/>
          </a:stretch>
        </p:blipFill>
        <p:spPr>
          <a:xfrm>
            <a:off x="720000" y="1460206"/>
            <a:ext cx="7110029" cy="33568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042044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430211" y="142348"/>
            <a:ext cx="7559514"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User login</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825890" y="765544"/>
            <a:ext cx="6241317" cy="41066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06748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Admin home</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720000" y="1532496"/>
            <a:ext cx="6587618" cy="30931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984091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latin typeface="Times New Roman" panose="02020603050405020304" pitchFamily="18" charset="0"/>
                <a:cs typeface="Times New Roman" panose="02020603050405020304" pitchFamily="18" charset="0"/>
              </a:rPr>
              <a:t>REGISTRATION FORM</a:t>
            </a:r>
            <a:r>
              <a:rPr lang="en" dirty="0"/>
              <a:t/>
            </a:r>
            <a:br>
              <a:rPr lang="en" dirty="0"/>
            </a:b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p:cNvPicPr>
            <a:picLocks noChangeAspect="1"/>
          </p:cNvPicPr>
          <p:nvPr/>
        </p:nvPicPr>
        <p:blipFill>
          <a:blip r:embed="rId3"/>
          <a:stretch>
            <a:fillRect/>
          </a:stretch>
        </p:blipFill>
        <p:spPr>
          <a:xfrm>
            <a:off x="637954" y="1042297"/>
            <a:ext cx="5952408" cy="36431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214254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a:t>
            </a:r>
            <a:r>
              <a:rPr lang="en" dirty="0" smtClean="0">
                <a:latin typeface="Times New Roman" panose="02020603050405020304" pitchFamily="18" charset="0"/>
                <a:cs typeface="Times New Roman" panose="02020603050405020304" pitchFamily="18" charset="0"/>
              </a:rPr>
              <a:t>Add category</a:t>
            </a:r>
            <a:r>
              <a:rPr lang="en-GB" dirty="0" smtClean="0">
                <a:latin typeface="Times New Roman" panose="02020603050405020304" pitchFamily="18" charset="0"/>
                <a:cs typeface="Times New Roman" panose="02020603050405020304" pitchFamily="18" charset="0"/>
              </a:rPr>
              <a:t> page</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61147" y="942753"/>
            <a:ext cx="7353155" cy="34588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12039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latin typeface="Times New Roman" panose="02020603050405020304" pitchFamily="18" charset="0"/>
                <a:cs typeface="Times New Roman" panose="02020603050405020304" pitchFamily="18" charset="0"/>
              </a:rPr>
              <a:t>Add </a:t>
            </a:r>
            <a:r>
              <a:rPr lang="en" dirty="0" smtClean="0">
                <a:latin typeface="Times New Roman" panose="02020603050405020304" pitchFamily="18" charset="0"/>
                <a:cs typeface="Times New Roman" panose="02020603050405020304" pitchFamily="18" charset="0"/>
              </a:rPr>
              <a:t>pizza</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190127" y="1059279"/>
            <a:ext cx="6967871" cy="30110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120388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3647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50" y="899160"/>
            <a:ext cx="7704000" cy="3059340"/>
          </a:xfrm>
          <a:prstGeom prst="rect">
            <a:avLst/>
          </a:prstGeom>
        </p:spPr>
        <p:txBody>
          <a:bodyPr spcFirstLastPara="1" wrap="square" lIns="91425" tIns="91425" rIns="91425" bIns="91425" anchor="t" anchorCtr="0">
            <a:noAutofit/>
          </a:bodyPr>
          <a:lstStyle/>
          <a:p>
            <a:r>
              <a:rPr dirty="0">
                <a:solidFill>
                  <a:schemeClr val="bg1"/>
                </a:solidFill>
              </a:rPr>
              <a:t>The Pizza Hut App project has been developed using Angular </a:t>
            </a:r>
            <a:r>
              <a:rPr dirty="0" err="1">
                <a:solidFill>
                  <a:schemeClr val="bg1"/>
                </a:solidFill>
              </a:rPr>
              <a:t>TypeScript</a:t>
            </a:r>
            <a:r>
              <a:rPr dirty="0">
                <a:solidFill>
                  <a:schemeClr val="bg1"/>
                </a:solidFill>
              </a:rPr>
              <a:t>, Spring Boot, and MySQL Database. We are providing full-stack projects with source code, database, and documentation. The Pizza Hut App is an application designed to manage online pizza ordering and reservations. This application is simple, efficient, and user-friendly.</a:t>
            </a:r>
          </a:p>
          <a:p>
            <a:endParaRPr dirty="0">
              <a:solidFill>
                <a:schemeClr val="bg1"/>
              </a:solidFill>
            </a:endParaRPr>
          </a:p>
          <a:p>
            <a:r>
              <a:rPr dirty="0">
                <a:solidFill>
                  <a:schemeClr val="bg1"/>
                </a:solidFill>
              </a:rPr>
              <a:t>The main objective of the Pizza Hut App is to provide users with a seamless way to book bus orders online. There are two roles in this project: Admin and User.</a:t>
            </a:r>
          </a:p>
          <a:p>
            <a:endParaRPr dirty="0">
              <a:solidFill>
                <a:schemeClr val="bg1"/>
              </a:solidFill>
            </a:endParaRPr>
          </a:p>
          <a:p>
            <a:r>
              <a:rPr dirty="0">
                <a:solidFill>
                  <a:schemeClr val="bg1"/>
                </a:solidFill>
              </a:rPr>
              <a:t>Admin can manage activities such as adding pizza items, adding stops, and adding schedules in their admin page. They have full control over managing bus details, schedules, and stops to ensure smooth operations.</a:t>
            </a:r>
          </a:p>
          <a:p>
            <a:endParaRPr dirty="0">
              <a:solidFill>
                <a:schemeClr val="bg1"/>
              </a:solidFill>
            </a:endParaRPr>
          </a:p>
          <a:p>
            <a:r>
              <a:rPr dirty="0">
                <a:solidFill>
                  <a:schemeClr val="bg1"/>
                </a:solidFill>
              </a:rPr>
              <a:t>Users can search for available pizza items, book orders, and view their booking history.</a:t>
            </a:r>
          </a:p>
          <a:p>
            <a:endParaRPr dirty="0">
              <a:solidFill>
                <a:schemeClr val="bg1"/>
              </a:solidFill>
            </a:endParaRPr>
          </a:p>
          <a:p>
            <a:r>
              <a:rPr dirty="0">
                <a:solidFill>
                  <a:schemeClr val="bg1"/>
                </a:solidFill>
              </a:rPr>
              <a:t>This full-stack Angular </a:t>
            </a:r>
            <a:r>
              <a:rPr dirty="0" err="1">
                <a:solidFill>
                  <a:schemeClr val="bg1"/>
                </a:solidFill>
              </a:rPr>
              <a:t>TypeScript</a:t>
            </a:r>
            <a:r>
              <a:rPr dirty="0">
                <a:solidFill>
                  <a:schemeClr val="bg1"/>
                </a:solidFill>
              </a:rPr>
              <a:t> and Spring Boot project makes the pizza ordering process automated and efficient, eliminating the need for manual reservation handling. It simplifies schedule management, seat availability tracking, and booking management in a hassle-free manner.</a:t>
            </a:r>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8250" y="4237517"/>
            <a:ext cx="799657" cy="7996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7" name="Picture 36"/>
          <p:cNvPicPr>
            <a:picLocks noChangeAspect="1"/>
          </p:cNvPicPr>
          <p:nvPr/>
        </p:nvPicPr>
        <p:blipFill>
          <a:blip r:embed="rId4"/>
          <a:stretch>
            <a:fillRect/>
          </a:stretch>
        </p:blipFill>
        <p:spPr>
          <a:xfrm>
            <a:off x="3095171" y="236470"/>
            <a:ext cx="1006782" cy="6585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628625"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Menu page</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140568"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22587" y="987960"/>
            <a:ext cx="7249582" cy="34408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00774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458212"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About us</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156796"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p:cNvPicPr>
            <a:picLocks noChangeAspect="1"/>
          </p:cNvPicPr>
          <p:nvPr/>
        </p:nvPicPr>
        <p:blipFill>
          <a:blip r:embed="rId3"/>
          <a:stretch>
            <a:fillRect/>
          </a:stretch>
        </p:blipFill>
        <p:spPr>
          <a:xfrm>
            <a:off x="458212" y="1140176"/>
            <a:ext cx="7164521" cy="33758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935068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latin typeface="Times New Roman" panose="02020603050405020304" pitchFamily="18" charset="0"/>
                <a:cs typeface="Times New Roman" panose="02020603050405020304" pitchFamily="18" charset="0"/>
              </a:rPr>
              <a:t>Contact us</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p:cNvPicPr>
            <a:picLocks noChangeAspect="1"/>
          </p:cNvPicPr>
          <p:nvPr/>
        </p:nvPicPr>
        <p:blipFill>
          <a:blip r:embed="rId3"/>
          <a:stretch>
            <a:fillRect/>
          </a:stretch>
        </p:blipFill>
        <p:spPr>
          <a:xfrm>
            <a:off x="687572" y="1264712"/>
            <a:ext cx="6536402" cy="30997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149380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1762255"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i="1" dirty="0">
                <a:latin typeface="Book Antiqua" panose="02040602050305030304" pitchFamily="18" charset="0"/>
              </a:rPr>
              <a:t>THANK</a:t>
            </a:r>
            <a:br>
              <a:rPr lang="en" sz="8800" i="1" dirty="0">
                <a:latin typeface="Book Antiqua" panose="02040602050305030304" pitchFamily="18" charset="0"/>
              </a:rPr>
            </a:br>
            <a:r>
              <a:rPr lang="en" sz="8800" i="1" dirty="0">
                <a:latin typeface="Book Antiqua" panose="02040602050305030304" pitchFamily="18" charset="0"/>
              </a:rPr>
              <a:t>YOU</a:t>
            </a:r>
            <a:endParaRPr sz="8800" i="1" dirty="0">
              <a:latin typeface="Book Antiqua" panose="020406020503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68125">
            <a:off x="1101083" y="1748297"/>
            <a:ext cx="2805214" cy="29841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871047" y="106261"/>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713838" y="571891"/>
            <a:ext cx="5934800" cy="3118339"/>
          </a:xfrm>
        </p:spPr>
        <p:txBody>
          <a:bodyPr/>
          <a:lstStyle/>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Convenient &amp; User-Friendly</a:t>
            </a:r>
            <a:r>
              <a:rPr lang="en-GB" sz="1200" dirty="0">
                <a:latin typeface="Times New Roman" panose="02020603050405020304" pitchFamily="18" charset="0"/>
                <a:cs typeface="Times New Roman" panose="02020603050405020304" pitchFamily="18" charset="0"/>
              </a:rPr>
              <a:t> – Browse and order pizzas online with ease.</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Seamless Ordering Experience</a:t>
            </a:r>
            <a:r>
              <a:rPr lang="en-GB" sz="1200" dirty="0">
                <a:latin typeface="Times New Roman" panose="02020603050405020304" pitchFamily="18" charset="0"/>
                <a:cs typeface="Times New Roman" panose="02020603050405020304" pitchFamily="18" charset="0"/>
              </a:rPr>
              <a:t> – A streamlined system for selecting, customizing, and purchasing pizzas hassle-free.</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Efficient &amp; Secure</a:t>
            </a:r>
            <a:r>
              <a:rPr lang="en-GB" sz="1200" dirty="0">
                <a:latin typeface="Times New Roman" panose="02020603050405020304" pitchFamily="18" charset="0"/>
                <a:cs typeface="Times New Roman" panose="02020603050405020304" pitchFamily="18" charset="0"/>
              </a:rPr>
              <a:t> – Ensures a smooth ordering experience with secure transactions and user-friendly navigation.</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Quick Search</a:t>
            </a:r>
            <a:r>
              <a:rPr lang="en-GB" sz="1200" dirty="0">
                <a:latin typeface="Times New Roman" panose="02020603050405020304" pitchFamily="18" charset="0"/>
                <a:cs typeface="Times New Roman" panose="02020603050405020304" pitchFamily="18" charset="0"/>
              </a:rPr>
              <a:t> – Find available pizza items and place orders with just a few clicks.</a:t>
            </a:r>
          </a:p>
          <a:p>
            <a:r>
              <a:rPr lang="en-GB" sz="1200" b="1" dirty="0">
                <a:latin typeface="Times New Roman" panose="02020603050405020304" pitchFamily="18" charset="0"/>
                <a:cs typeface="Times New Roman" panose="02020603050405020304" pitchFamily="18" charset="0"/>
              </a:rPr>
              <a:t>The Pizza Hut App allows users to:</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Register and log in securely.</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Browse the menu and search for pizzas based on categories, ingredients, or price.</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Customize pizzas with toppings and add them to the cart.</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Place orders and track them in real-time.</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View order history and manage their profile.</a:t>
            </a:r>
            <a:endParaRPr lang="en-GB" sz="1200" dirty="0">
              <a:latin typeface="Times New Roman" panose="02020603050405020304" pitchFamily="18" charset="0"/>
              <a:cs typeface="Times New Roman" panose="02020603050405020304" pitchFamily="18" charset="0"/>
            </a:endParaRPr>
          </a:p>
          <a:p>
            <a:r>
              <a:rPr lang="en-GB" sz="1200" b="1" dirty="0">
                <a:latin typeface="Times New Roman" panose="02020603050405020304" pitchFamily="18" charset="0"/>
                <a:cs typeface="Times New Roman" panose="02020603050405020304" pitchFamily="18" charset="0"/>
              </a:rPr>
              <a:t>Admins can:</a:t>
            </a:r>
          </a:p>
          <a:p>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Add and manage pizza items, ingredients, and offers.</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Monitor and manage customer orders and delivery status.</a:t>
            </a:r>
            <a:r>
              <a:rPr lang="en-GB" sz="1200" dirty="0">
                <a:latin typeface="Times New Roman" panose="02020603050405020304" pitchFamily="18" charset="0"/>
                <a:cs typeface="Times New Roman" panose="02020603050405020304" pitchFamily="18" charset="0"/>
              </a:rPr>
              <a:t/>
            </a:r>
            <a:br>
              <a:rPr lang="en-GB" sz="1200" dirty="0">
                <a:latin typeface="Times New Roman" panose="02020603050405020304" pitchFamily="18" charset="0"/>
                <a:cs typeface="Times New Roman" panose="02020603050405020304" pitchFamily="18" charset="0"/>
              </a:rPr>
            </a:br>
            <a:r>
              <a:rPr lang="en-GB" sz="1200" dirty="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Oversee payments and transactions.</a:t>
            </a:r>
            <a:endParaRPr lang="en-GB" sz="1200" dirty="0">
              <a:latin typeface="Times New Roman" panose="02020603050405020304" pitchFamily="18" charset="0"/>
              <a:cs typeface="Times New Roman" panose="02020603050405020304" pitchFamily="18" charset="0"/>
            </a:endParaRPr>
          </a:p>
          <a:p>
            <a:r>
              <a:rPr lang="en-GB" sz="1200" dirty="0">
                <a:latin typeface="Times New Roman" panose="02020603050405020304" pitchFamily="18" charset="0"/>
                <a:cs typeface="Times New Roman" panose="02020603050405020304" pitchFamily="18" charset="0"/>
              </a:rPr>
              <a:t>This </a:t>
            </a:r>
            <a:r>
              <a:rPr lang="en-GB" sz="1200" b="1" dirty="0">
                <a:latin typeface="Times New Roman" panose="02020603050405020304" pitchFamily="18" charset="0"/>
                <a:cs typeface="Times New Roman" panose="02020603050405020304" pitchFamily="18" charset="0"/>
              </a:rPr>
              <a:t>full-stack application</a:t>
            </a:r>
            <a:r>
              <a:rPr lang="en-GB" sz="1200" dirty="0">
                <a:latin typeface="Times New Roman" panose="02020603050405020304" pitchFamily="18" charset="0"/>
                <a:cs typeface="Times New Roman" panose="02020603050405020304" pitchFamily="18" charset="0"/>
              </a:rPr>
              <a:t> provides an efficient and automated </a:t>
            </a:r>
            <a:r>
              <a:rPr lang="en-GB" sz="1200" b="1" dirty="0">
                <a:latin typeface="Times New Roman" panose="02020603050405020304" pitchFamily="18" charset="0"/>
                <a:cs typeface="Times New Roman" panose="02020603050405020304" pitchFamily="18" charset="0"/>
              </a:rPr>
              <a:t>online pizza ordering system</a:t>
            </a:r>
            <a:r>
              <a:rPr lang="en-GB" sz="1200" dirty="0">
                <a:latin typeface="Times New Roman" panose="02020603050405020304" pitchFamily="18" charset="0"/>
                <a:cs typeface="Times New Roman" panose="02020603050405020304" pitchFamily="18" charset="0"/>
              </a:rPr>
              <a:t>, replacing traditional methods and enhancing the overall user experience.</a:t>
            </a:r>
          </a:p>
          <a:p>
            <a:pPr marL="152400" indent="0">
              <a:buNone/>
            </a:pPr>
            <a:endParaRPr sz="1200" dirty="0"/>
          </a:p>
        </p:txBody>
      </p:sp>
      <p:pic>
        <p:nvPicPr>
          <p:cNvPr id="60" name="Picture 59"/>
          <p:cNvPicPr>
            <a:picLocks noChangeAspect="1"/>
          </p:cNvPicPr>
          <p:nvPr/>
        </p:nvPicPr>
        <p:blipFill>
          <a:blip r:embed="rId2"/>
          <a:stretch>
            <a:fillRect/>
          </a:stretch>
        </p:blipFill>
        <p:spPr>
          <a:xfrm>
            <a:off x="4171419" y="211078"/>
            <a:ext cx="551628" cy="360813"/>
          </a:xfrm>
          <a:prstGeom prst="rect">
            <a:avLst/>
          </a:prstGeom>
        </p:spPr>
      </p:pic>
      <p:pic>
        <p:nvPicPr>
          <p:cNvPr id="61" name="Picture 60"/>
          <p:cNvPicPr>
            <a:picLocks noChangeAspect="1"/>
          </p:cNvPicPr>
          <p:nvPr/>
        </p:nvPicPr>
        <p:blipFill>
          <a:blip r:embed="rId2"/>
          <a:stretch>
            <a:fillRect/>
          </a:stretch>
        </p:blipFill>
        <p:spPr>
          <a:xfrm rot="2427328">
            <a:off x="6248715" y="2688990"/>
            <a:ext cx="2726253" cy="1783209"/>
          </a:xfrm>
          <a:prstGeom prst="rect">
            <a:avLst/>
          </a:prstGeom>
        </p:spPr>
      </p:pic>
    </p:spTree>
    <p:extLst>
      <p:ext uri="{BB962C8B-B14F-4D97-AF65-F5344CB8AC3E}">
        <p14:creationId xmlns:p14="http://schemas.microsoft.com/office/powerpoint/2010/main" val="30781574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3305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mj-lt"/>
                </a:rPr>
                <a:t>Java is an object-oriented programming (OOP) language, which means it supports the principles and concepts of object-oriented programming. </a:t>
              </a:r>
              <a:endParaRPr sz="1200" dirty="0">
                <a:solidFill>
                  <a:schemeClr val="tx1">
                    <a:lumMod val="75000"/>
                  </a:schemeClr>
                </a:solidFill>
                <a:latin typeface="+mj-lt"/>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200" b="0" i="0" dirty="0">
                  <a:solidFill>
                    <a:schemeClr val="tx1">
                      <a:lumMod val="75000"/>
                    </a:schemeClr>
                  </a:solidFill>
                  <a:effectLst/>
                  <a:latin typeface="+mj-lt"/>
                </a:rPr>
                <a:t>Angular is a TypeScript-based framework that uses HTML, CSS, and JavaScript to build robust and scalable single-page applications.</a:t>
              </a:r>
              <a:endParaRPr lang="en-US" b="0" i="0" dirty="0">
                <a:solidFill>
                  <a:srgbClr val="374151"/>
                </a:solidFill>
                <a:effectLst/>
                <a:latin typeface="+mj-lt"/>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a:p>
              <a:pPr marL="0" marR="0" lvl="0" indent="0" algn="l" rtl="0">
                <a:spcBef>
                  <a:spcPts val="0"/>
                </a:spcBef>
                <a:spcAft>
                  <a:spcPts val="0"/>
                </a:spcAft>
                <a:buNone/>
              </a:pPr>
              <a:endParaRPr dirty="0">
                <a:solidFill>
                  <a:schemeClr val="dk1"/>
                </a:solidFill>
                <a:latin typeface="+mj-lt"/>
                <a:ea typeface="Roboto"/>
                <a:cs typeface="Roboto"/>
                <a:sym typeface="Roboto"/>
              </a:endParaRPr>
            </a:p>
          </p:txBody>
        </p:sp>
      </p:grpSp>
      <p:grpSp>
        <p:nvGrpSpPr>
          <p:cNvPr id="401" name="Google Shape;401;p26"/>
          <p:cNvGrpSpPr/>
          <p:nvPr/>
        </p:nvGrpSpPr>
        <p:grpSpPr>
          <a:xfrm>
            <a:off x="859571" y="3530597"/>
            <a:ext cx="2615728" cy="834058"/>
            <a:chOff x="856380" y="3644470"/>
            <a:chExt cx="2683073" cy="834058"/>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smtClean="0">
                  <a:solidFill>
                    <a:schemeClr val="accent3"/>
                  </a:solidFill>
                  <a:latin typeface="Oswald"/>
                  <a:ea typeface="Oswald"/>
                  <a:cs typeface="Oswald"/>
                  <a:sym typeface="Oswald"/>
                </a:rPr>
                <a:t>TypeScript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19560"/>
              <a:ext cx="2683073" cy="558968"/>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smtClean="0">
                  <a:solidFill>
                    <a:schemeClr val="tx1">
                      <a:lumMod val="75000"/>
                    </a:schemeClr>
                  </a:solidFill>
                  <a:effectLst/>
                  <a:latin typeface="+mj-lt"/>
                </a:rPr>
                <a:t>Typescript is a widely used Programming language that builds on JavaScript by adding static typing</a:t>
              </a:r>
              <a:endParaRPr sz="1200" dirty="0">
                <a:solidFill>
                  <a:schemeClr val="tx1">
                    <a:lumMod val="75000"/>
                  </a:schemeClr>
                </a:solidFill>
                <a:latin typeface="+mj-lt"/>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bg1"/>
                  </a:solidFill>
                  <a:latin typeface="Oswald"/>
                  <a:ea typeface="Oswald"/>
                  <a:cs typeface="Oswald"/>
                  <a:sym typeface="Oswald"/>
                </a:rPr>
                <a:t>HTML</a:t>
              </a:r>
              <a:endParaRPr sz="1800" dirty="0">
                <a:solidFill>
                  <a:schemeClr val="bg1"/>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mn-lt"/>
                </a:rPr>
                <a:t>HTML, which stands for HyperText Markup Language, is the standard markup language used for creating and structuring web pages.</a:t>
              </a:r>
              <a:endParaRPr sz="1200" dirty="0">
                <a:solidFill>
                  <a:schemeClr val="tx1">
                    <a:lumMod val="75000"/>
                  </a:schemeClr>
                </a:solidFill>
                <a:latin typeface="+mn-lt"/>
                <a:ea typeface="Roboto"/>
                <a:cs typeface="Roboto"/>
                <a:sym typeface="Roboto"/>
              </a:endParaRPr>
            </a:p>
          </p:txBody>
        </p:sp>
      </p:grpSp>
      <p:grpSp>
        <p:nvGrpSpPr>
          <p:cNvPr id="410" name="Google Shape;410;p26"/>
          <p:cNvGrpSpPr/>
          <p:nvPr/>
        </p:nvGrpSpPr>
        <p:grpSpPr>
          <a:xfrm>
            <a:off x="5937728" y="3232512"/>
            <a:ext cx="2158163"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mj-lt"/>
                </a:rPr>
                <a:t>Postman is a popular collaboration platform and toolset used by developers to build, test, and document APIs</a:t>
              </a:r>
              <a:endParaRPr sz="1200" dirty="0">
                <a:solidFill>
                  <a:schemeClr val="tx1">
                    <a:lumMod val="75000"/>
                  </a:schemeClr>
                </a:solidFill>
                <a:latin typeface="+mj-lt"/>
                <a:ea typeface="Roboto"/>
                <a:cs typeface="Roboto"/>
                <a:sym typeface="Roboto"/>
              </a:endParaRPr>
            </a:p>
          </p:txBody>
        </p:sp>
      </p:grpSp>
      <p:grpSp>
        <p:nvGrpSpPr>
          <p:cNvPr id="413" name="Google Shape;413;p26"/>
          <p:cNvGrpSpPr/>
          <p:nvPr/>
        </p:nvGrpSpPr>
        <p:grpSpPr>
          <a:xfrm>
            <a:off x="3291761" y="1528570"/>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7286" y="3133370"/>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err="1"/>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295568" y="2614191"/>
            <a:ext cx="620716" cy="630802"/>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r>
              <a:rPr sz="1000" dirty="0"/>
              <a:t>Postman (for API testing)</a:t>
            </a:r>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4752" y="2827614"/>
            <a:ext cx="329061" cy="337608"/>
          </a:xfrm>
          <a:prstGeom prst="rect">
            <a:avLst/>
          </a:prstGeom>
        </p:spPr>
      </p:pic>
      <p:sp>
        <p:nvSpPr>
          <p:cNvPr id="5" name="TextBox 4"/>
          <p:cNvSpPr txBox="1"/>
          <p:nvPr/>
        </p:nvSpPr>
        <p:spPr>
          <a:xfrm>
            <a:off x="5205187" y="478762"/>
            <a:ext cx="1665262" cy="338554"/>
          </a:xfrm>
          <a:prstGeom prst="rect">
            <a:avLst/>
          </a:prstGeom>
          <a:noFill/>
        </p:spPr>
        <p:txBody>
          <a:bodyPr wrap="square" rtlCol="0">
            <a:spAutoFit/>
          </a:bodyPr>
          <a:lstStyle/>
          <a:p>
            <a:r>
              <a:rPr lang="en" sz="1600" dirty="0" smtClean="0">
                <a:solidFill>
                  <a:schemeClr val="accent1"/>
                </a:solidFill>
                <a:latin typeface="Oswald"/>
                <a:sym typeface="Oswald"/>
              </a:rPr>
              <a:t>SPRING BOOT</a:t>
            </a:r>
            <a:endParaRPr lang="en-IN" sz="1600" dirty="0"/>
          </a:p>
        </p:txBody>
      </p:sp>
      <p:sp>
        <p:nvSpPr>
          <p:cNvPr id="14" name="TextBox 13"/>
          <p:cNvSpPr txBox="1"/>
          <p:nvPr/>
        </p:nvSpPr>
        <p:spPr>
          <a:xfrm>
            <a:off x="5195693" y="725374"/>
            <a:ext cx="3503661" cy="1015663"/>
          </a:xfrm>
          <a:prstGeom prst="rect">
            <a:avLst/>
          </a:prstGeom>
          <a:noFill/>
        </p:spPr>
        <p:txBody>
          <a:bodyPr wrap="square" rtlCol="0">
            <a:spAutoFit/>
          </a:bodyPr>
          <a:lstStyle/>
          <a:p>
            <a:r>
              <a:t>Spring Boot is used To handle the backend operations efficiently.It Provides RESTful APIs for user authentication, with SpringData JPA and hibernate, it ensures seamless interaction with the MySQL Database database.</a:t>
            </a: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7717" y="1657302"/>
            <a:ext cx="409416" cy="339684"/>
          </a:xfrm>
          <a:prstGeom prst="rect">
            <a:avLst/>
          </a:prstGeom>
        </p:spPr>
      </p:pic>
      <p:cxnSp>
        <p:nvCxnSpPr>
          <p:cNvPr id="17" name="Elbow Connector 16"/>
          <p:cNvCxnSpPr>
            <a:stCxn id="15" idx="0"/>
            <a:endCxn id="14" idx="1"/>
          </p:cNvCxnSpPr>
          <p:nvPr/>
        </p:nvCxnSpPr>
        <p:spPr>
          <a:xfrm rot="5400000" flipH="1" flipV="1">
            <a:off x="4837011" y="1298620"/>
            <a:ext cx="424096" cy="293268"/>
          </a:xfrm>
          <a:prstGeom prst="bentConnector2">
            <a:avLst/>
          </a:prstGeom>
        </p:spPr>
        <p:style>
          <a:lnRef idx="1">
            <a:schemeClr val="dk1"/>
          </a:lnRef>
          <a:fillRef idx="0">
            <a:schemeClr val="dk1"/>
          </a:fillRef>
          <a:effectRef idx="0">
            <a:schemeClr val="dk1"/>
          </a:effectRef>
          <a:fontRef idx="minor">
            <a:schemeClr val="tx1"/>
          </a:fontRef>
        </p:style>
      </p:cxnSp>
      <p:pic>
        <p:nvPicPr>
          <p:cNvPr id="126" name="Picture 125"/>
          <p:cNvPicPr>
            <a:picLocks noChangeAspect="1"/>
          </p:cNvPicPr>
          <p:nvPr/>
        </p:nvPicPr>
        <p:blipFill>
          <a:blip r:embed="rId5"/>
          <a:stretch>
            <a:fillRect/>
          </a:stretch>
        </p:blipFill>
        <p:spPr>
          <a:xfrm>
            <a:off x="3596965" y="21771"/>
            <a:ext cx="1006782" cy="658524"/>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338417" y="818105"/>
            <a:ext cx="5438606" cy="2773500"/>
          </a:xfrm>
        </p:spPr>
        <p:txBody>
          <a:bodyPr/>
          <a:lstStyle/>
          <a:p>
            <a:r>
              <a:rPr dirty="0"/>
              <a:t>🔹 Seamless &amp; User-Friendly Experience – Search, select, and book bus orders effortlessly from the comfort of your home.</a:t>
            </a:r>
          </a:p>
          <a:p>
            <a:endParaRPr dirty="0"/>
          </a:p>
          <a:p>
            <a:r>
              <a:rPr dirty="0"/>
              <a:t>🚀 Powerful Full-Stack Solution – Built with Eclipse Java Spring Boot Spring Boot, Spring Data JPA, MySQL Database, and Angular </a:t>
            </a:r>
            <a:r>
              <a:rPr dirty="0" err="1"/>
              <a:t>TypeScript</a:t>
            </a:r>
            <a:r>
              <a:rPr dirty="0"/>
              <a:t> for efficiency and scalability.</a:t>
            </a:r>
          </a:p>
          <a:p>
            <a:endParaRPr dirty="0"/>
          </a:p>
          <a:p>
            <a:r>
              <a:rPr dirty="0"/>
              <a:t>⚡ Fast &amp; Secure Backend – Eclipse Java Spring Boot Spring Boot ensures rapid development and high-performance processing.</a:t>
            </a:r>
          </a:p>
          <a:p>
            <a:endParaRPr dirty="0"/>
          </a:p>
          <a:p>
            <a:r>
              <a:rPr dirty="0"/>
              <a:t>🔗 Smooth Database Interaction – Spring Data JPA simplifies communication with MySQL Database for seamless data management.</a:t>
            </a:r>
          </a:p>
          <a:p>
            <a:endParaRPr dirty="0"/>
          </a:p>
          <a:p>
            <a:r>
              <a:rPr dirty="0"/>
              <a:t>🎨 Dynamic &amp; Interactive UI – Angular </a:t>
            </a:r>
            <a:r>
              <a:rPr dirty="0" err="1"/>
              <a:t>TypeScript</a:t>
            </a:r>
            <a:r>
              <a:rPr dirty="0"/>
              <a:t> delivers a modern, responsive, and engaging booking experience.</a:t>
            </a:r>
          </a:p>
          <a:p>
            <a:endParaRPr dirty="0"/>
          </a:p>
          <a:p>
            <a:r>
              <a:rPr dirty="0"/>
              <a:t>✅ Streamlined Reservation Management – Simplifies booking for passengers and optimizes operations for administrators.</a:t>
            </a:r>
          </a:p>
          <a:p>
            <a:endParaRPr dirty="0"/>
          </a:p>
        </p:txBody>
      </p:sp>
      <p:sp>
        <p:nvSpPr>
          <p:cNvPr id="73" name="AutoShape 2" descr="A visually appealing system architecture diagram for a Pizza Hut web application, using vibrant colors. The diagram should be structured as follows:&#10;&#10;1. At the top, a box labeled 'User (Web Browser)' representing the end-user accessing the application. Use a blue color for this box.&#10;2. An arrow pointing downward labeled '(HTTP Requests)' leading to another box labeled 'Frontend - Angular', which should be in orange.&#10;3. Another downward arrow labeled '(API Calls)' leading to a box labeled 'Backend - Spring Boot', which should be in green.&#10;4. A final downward arrow labeled '(Database Queries)' leading to the last box labeled 'MySQL Database', which should be in yellow.&#10;&#10;The design should be modern, well-structured, and visually engaging with smooth gradients and clear label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7" name="Picture 76"/>
          <p:cNvPicPr>
            <a:picLocks noChangeAspect="1"/>
          </p:cNvPicPr>
          <p:nvPr/>
        </p:nvPicPr>
        <p:blipFill>
          <a:blip r:embed="rId2"/>
          <a:stretch>
            <a:fillRect/>
          </a:stretch>
        </p:blipFill>
        <p:spPr>
          <a:xfrm>
            <a:off x="5826642" y="1190847"/>
            <a:ext cx="3161413" cy="3813543"/>
          </a:xfrm>
          <a:prstGeom prst="rect">
            <a:avLst/>
          </a:prstGeom>
        </p:spPr>
      </p:pic>
      <p:pic>
        <p:nvPicPr>
          <p:cNvPr id="78" name="Picture 77"/>
          <p:cNvPicPr>
            <a:picLocks noChangeAspect="1"/>
          </p:cNvPicPr>
          <p:nvPr/>
        </p:nvPicPr>
        <p:blipFill>
          <a:blip r:embed="rId3"/>
          <a:stretch>
            <a:fillRect/>
          </a:stretch>
        </p:blipFill>
        <p:spPr>
          <a:xfrm>
            <a:off x="3655153" y="159581"/>
            <a:ext cx="1006782" cy="658524"/>
          </a:xfrm>
          <a:prstGeom prst="rect">
            <a:avLst/>
          </a:prstGeom>
        </p:spPr>
      </p:pic>
    </p:spTree>
    <p:extLst>
      <p:ext uri="{BB962C8B-B14F-4D97-AF65-F5344CB8AC3E}">
        <p14:creationId xmlns:p14="http://schemas.microsoft.com/office/powerpoint/2010/main" val="4078834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457543233"/>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a:t>
                      </a:r>
                      <a:r>
                        <a:rPr lang="en-US" sz="1200" b="0" baseline="0" dirty="0" smtClean="0">
                          <a:solidFill>
                            <a:schemeClr val="tx1">
                              <a:lumMod val="75000"/>
                            </a:schemeClr>
                          </a:solidFill>
                        </a:rPr>
                        <a:t>10 and </a:t>
                      </a:r>
                      <a:r>
                        <a:rPr lang="en-US" sz="1200" b="0" baseline="0" dirty="0">
                          <a:solidFill>
                            <a:schemeClr val="tx1">
                              <a:lumMod val="75000"/>
                            </a:schemeClr>
                          </a:solidFill>
                        </a:rPr>
                        <a:t>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a:t>
                      </a:r>
                      <a:r>
                        <a:rPr lang="en-US" sz="1200" b="0" dirty="0" smtClean="0">
                          <a:solidFill>
                            <a:schemeClr val="tx1">
                              <a:lumMod val="75000"/>
                            </a:schemeClr>
                          </a:solidFill>
                        </a:rPr>
                        <a:t>500</a:t>
                      </a:r>
                      <a:r>
                        <a:rPr lang="en-US" sz="1200" b="0" baseline="0" dirty="0" smtClean="0">
                          <a:solidFill>
                            <a:schemeClr val="tx1">
                              <a:lumMod val="75000"/>
                            </a:schemeClr>
                          </a:solidFill>
                        </a:rPr>
                        <a:t> </a:t>
                      </a:r>
                      <a:r>
                        <a:rPr lang="en-US" sz="1200" b="0" dirty="0" smtClean="0">
                          <a:solidFill>
                            <a:schemeClr val="tx1">
                              <a:lumMod val="75000"/>
                            </a:schemeClr>
                          </a:solidFill>
                        </a:rPr>
                        <a:t>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t>
                      </a:r>
                      <a:r>
                        <a:rPr lang="en-US" sz="1200" b="0" baseline="0" dirty="0" smtClean="0">
                          <a:solidFill>
                            <a:schemeClr val="tx1">
                              <a:lumMod val="75000"/>
                            </a:schemeClr>
                          </a:solidFill>
                        </a:rPr>
                        <a:t>Angular</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pic>
        <p:nvPicPr>
          <p:cNvPr id="153" name="Picture 152"/>
          <p:cNvPicPr>
            <a:picLocks noChangeAspect="1"/>
          </p:cNvPicPr>
          <p:nvPr/>
        </p:nvPicPr>
        <p:blipFill>
          <a:blip r:embed="rId2"/>
          <a:stretch>
            <a:fillRect/>
          </a:stretch>
        </p:blipFill>
        <p:spPr>
          <a:xfrm>
            <a:off x="4737962" y="236480"/>
            <a:ext cx="1006782" cy="658524"/>
          </a:xfrm>
          <a:prstGeom prst="rect">
            <a:avLst/>
          </a:prstGeom>
        </p:spPr>
      </p:pic>
    </p:spTree>
    <p:extLst>
      <p:ext uri="{BB962C8B-B14F-4D97-AF65-F5344CB8AC3E}">
        <p14:creationId xmlns:p14="http://schemas.microsoft.com/office/powerpoint/2010/main" val="33007044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700" y="241550"/>
            <a:ext cx="7704000" cy="576000"/>
          </a:xfrm>
        </p:spPr>
        <p:txBody>
          <a:bodyPr/>
          <a:lstStyle/>
          <a:p>
            <a:r>
              <a:rPr lang="en-IN" dirty="0"/>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a:stretch>
            <a:fillRect/>
          </a:stretch>
        </p:blipFill>
        <p:spPr>
          <a:xfrm>
            <a:off x="4867264" y="159026"/>
            <a:ext cx="1006782" cy="658524"/>
          </a:xfrm>
          <a:prstGeom prst="rect">
            <a:avLst/>
          </a:prstGeom>
        </p:spPr>
      </p:pic>
    </p:spTree>
    <p:extLst>
      <p:ext uri="{BB962C8B-B14F-4D97-AF65-F5344CB8AC3E}">
        <p14:creationId xmlns:p14="http://schemas.microsoft.com/office/powerpoint/2010/main" val="37836100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MODULES</a:t>
            </a:r>
            <a:endParaRPr dirty="0">
              <a:latin typeface="Times New Roman" panose="02020603050405020304" pitchFamily="18" charset="0"/>
              <a:cs typeface="Times New Roman" panose="02020603050405020304" pitchFamily="18" charset="0"/>
            </a:endParaRPr>
          </a:p>
        </p:txBody>
      </p:sp>
      <p:sp>
        <p:nvSpPr>
          <p:cNvPr id="42" name="Google Shape;666;p32">
            <a:extLst>
              <a:ext uri="{FF2B5EF4-FFF2-40B4-BE49-F238E27FC236}">
                <a16:creationId xmlns:a16="http://schemas.microsoft.com/office/drawing/2014/main" id="{AF8B0198-7732-5712-9105-7462F9975C20}"/>
              </a:ext>
            </a:extLst>
          </p:cNvPr>
          <p:cNvSpPr txBox="1"/>
          <p:nvPr/>
        </p:nvSpPr>
        <p:spPr>
          <a:xfrm>
            <a:off x="866429" y="1467217"/>
            <a:ext cx="7239865" cy="2436232"/>
          </a:xfrm>
          <a:prstGeom prst="rect">
            <a:avLst/>
          </a:prstGeom>
          <a:noFill/>
          <a:ln>
            <a:noFill/>
          </a:ln>
        </p:spPr>
        <p:txBody>
          <a:bodyPr spcFirstLastPara="1" wrap="square" lIns="91425" tIns="91425" rIns="91425" bIns="91425" anchor="ctr" anchorCtr="0">
            <a:noAutofit/>
          </a:bodyPr>
          <a:lstStyle/>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USER</a:t>
            </a:r>
            <a:r>
              <a:rPr lang="en-IN" dirty="0" smtClean="0">
                <a:latin typeface="Times New Roman" panose="02020603050405020304" pitchFamily="18" charset="0"/>
                <a:cs typeface="Times New Roman" panose="02020603050405020304" pitchFamily="18" charset="0"/>
              </a:rPr>
              <a:t>:</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Customers </a:t>
            </a:r>
            <a:r>
              <a:rPr lang="en-IN" dirty="0">
                <a:latin typeface="Times New Roman" panose="02020603050405020304" pitchFamily="18" charset="0"/>
                <a:cs typeface="Times New Roman" panose="02020603050405020304" pitchFamily="18" charset="0"/>
              </a:rPr>
              <a:t>can browse the menu, customize orders, and make payments.</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ADMIN:</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Manage </a:t>
            </a:r>
            <a:r>
              <a:rPr lang="en-IN" dirty="0">
                <a:latin typeface="Times New Roman" panose="02020603050405020304" pitchFamily="18" charset="0"/>
                <a:cs typeface="Times New Roman" panose="02020603050405020304" pitchFamily="18" charset="0"/>
              </a:rPr>
              <a:t>menu items, orders, and customer data.</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MENU </a:t>
            </a:r>
            <a:r>
              <a:rPr lang="en-IN" b="1" dirty="0" smtClean="0">
                <a:latin typeface="Times New Roman" panose="02020603050405020304" pitchFamily="18" charset="0"/>
                <a:cs typeface="Times New Roman" panose="02020603050405020304" pitchFamily="18" charset="0"/>
              </a:rPr>
              <a:t>MANAGEMENT:</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Add</a:t>
            </a:r>
            <a:r>
              <a:rPr lang="en-IN" dirty="0">
                <a:latin typeface="Times New Roman" panose="02020603050405020304" pitchFamily="18" charset="0"/>
                <a:cs typeface="Times New Roman" panose="02020603050405020304" pitchFamily="18" charset="0"/>
              </a:rPr>
              <a:t>, update, and remove pizza items, sides, and </a:t>
            </a:r>
            <a:r>
              <a:rPr lang="en-IN" dirty="0" smtClean="0">
                <a:latin typeface="Times New Roman" panose="02020603050405020304" pitchFamily="18" charset="0"/>
                <a:cs typeface="Times New Roman" panose="02020603050405020304" pitchFamily="18" charset="0"/>
              </a:rPr>
              <a:t>drinks.</a:t>
            </a:r>
          </a:p>
          <a:p>
            <a:pPr marL="342900" indent="-342900">
              <a:lnSpc>
                <a:spcPct val="150000"/>
              </a:lnSpc>
              <a:buFont typeface="+mj-lt"/>
              <a:buAutoNum type="arabicPeriod"/>
            </a:pPr>
            <a:r>
              <a:rPr lang="en-IN" b="1" dirty="0" smtClean="0">
                <a:latin typeface="Times New Roman" panose="02020603050405020304" pitchFamily="18" charset="0"/>
                <a:cs typeface="Times New Roman" panose="02020603050405020304" pitchFamily="18" charset="0"/>
              </a:rPr>
              <a:t>ORDER MANAGEMENT:</a:t>
            </a:r>
            <a:r>
              <a:rPr lang="en-IN" dirty="0" smtClean="0">
                <a:latin typeface="Times New Roman" panose="02020603050405020304" pitchFamily="18" charset="0"/>
                <a:cs typeface="Times New Roman" panose="02020603050405020304" pitchFamily="18" charset="0"/>
              </a:rPr>
              <a:t/>
            </a:r>
            <a:br>
              <a:rPr lang="en-IN" dirty="0" smtClean="0">
                <a:latin typeface="Times New Roman" panose="02020603050405020304" pitchFamily="18" charset="0"/>
                <a:cs typeface="Times New Roman" panose="02020603050405020304" pitchFamily="18" charset="0"/>
              </a:rPr>
            </a:br>
            <a:r>
              <a:rPr lang="en-IN" dirty="0" smtClean="0">
                <a:latin typeface="Times New Roman" panose="02020603050405020304" pitchFamily="18" charset="0"/>
                <a:cs typeface="Times New Roman" panose="02020603050405020304" pitchFamily="18" charset="0"/>
              </a:rPr>
              <a:t> Update </a:t>
            </a:r>
            <a:r>
              <a:rPr lang="en-IN" dirty="0">
                <a:latin typeface="Times New Roman" panose="02020603050405020304" pitchFamily="18" charset="0"/>
                <a:cs typeface="Times New Roman" panose="02020603050405020304" pitchFamily="18" charset="0"/>
              </a:rPr>
              <a:t>order </a:t>
            </a:r>
            <a:r>
              <a:rPr lang="en-IN" dirty="0" smtClean="0">
                <a:latin typeface="Times New Roman" panose="02020603050405020304" pitchFamily="18" charset="0"/>
                <a:cs typeface="Times New Roman" panose="02020603050405020304" pitchFamily="18" charset="0"/>
              </a:rPr>
              <a:t>status and show all orders list.</a:t>
            </a:r>
            <a:endParaRPr lang="en-IN" dirty="0">
              <a:latin typeface="Times New Roman" panose="02020603050405020304" pitchFamily="18" charset="0"/>
              <a:cs typeface="Times New Roman" panose="02020603050405020304" pitchFamily="18" charset="0"/>
            </a:endParaRPr>
          </a:p>
        </p:txBody>
      </p:sp>
      <p:sp>
        <p:nvSpPr>
          <p:cNvPr id="48" name="Google Shape;666;p32">
            <a:extLst>
              <a:ext uri="{FF2B5EF4-FFF2-40B4-BE49-F238E27FC236}">
                <a16:creationId xmlns:a16="http://schemas.microsoft.com/office/drawing/2014/main" id="{38B6B930-164D-B889-116A-7CA841667E46}"/>
              </a:ext>
            </a:extLst>
          </p:cNvPr>
          <p:cNvSpPr txBox="1"/>
          <p:nvPr/>
        </p:nvSpPr>
        <p:spPr>
          <a:xfrm>
            <a:off x="1830060" y="1824558"/>
            <a:ext cx="5312604" cy="431173"/>
          </a:xfrm>
          <a:prstGeom prst="rect">
            <a:avLst/>
          </a:prstGeom>
          <a:noFill/>
          <a:ln>
            <a:noFill/>
          </a:ln>
        </p:spPr>
        <p:txBody>
          <a:bodyPr spcFirstLastPara="1" wrap="square" lIns="91425" tIns="91425" rIns="91425" bIns="91425" anchor="ctr" anchorCtr="0">
            <a:noAutofit/>
          </a:bodyPr>
          <a:lstStyle/>
          <a:p>
            <a:endParaRPr dirty="0"/>
          </a:p>
        </p:txBody>
      </p:sp>
      <p:sp>
        <p:nvSpPr>
          <p:cNvPr id="61" name="Google Shape;666;p32">
            <a:extLst>
              <a:ext uri="{FF2B5EF4-FFF2-40B4-BE49-F238E27FC236}">
                <a16:creationId xmlns:a16="http://schemas.microsoft.com/office/drawing/2014/main" id="{50F5CF37-9BE1-DC50-5322-231EFF5BF879}"/>
              </a:ext>
            </a:extLst>
          </p:cNvPr>
          <p:cNvSpPr txBox="1"/>
          <p:nvPr/>
        </p:nvSpPr>
        <p:spPr>
          <a:xfrm>
            <a:off x="2812688" y="2539401"/>
            <a:ext cx="3635826" cy="412231"/>
          </a:xfrm>
          <a:prstGeom prst="rect">
            <a:avLst/>
          </a:prstGeom>
          <a:noFill/>
          <a:ln>
            <a:noFill/>
          </a:ln>
        </p:spPr>
        <p:txBody>
          <a:bodyPr spcFirstLastPara="1" wrap="square" lIns="91425" tIns="91425" rIns="91425" bIns="91425" anchor="ctr" anchorCtr="0">
            <a:noAutofit/>
          </a:bodyPr>
          <a:lstStyle/>
          <a:p>
            <a:endParaRPr dirty="0"/>
          </a:p>
        </p:txBody>
      </p:sp>
      <p:sp>
        <p:nvSpPr>
          <p:cNvPr id="642" name="Google Shape;666;p32">
            <a:extLst>
              <a:ext uri="{FF2B5EF4-FFF2-40B4-BE49-F238E27FC236}">
                <a16:creationId xmlns:a16="http://schemas.microsoft.com/office/drawing/2014/main" id="{E4B268C4-0BC7-AADD-0061-E5658194E958}"/>
              </a:ext>
            </a:extLst>
          </p:cNvPr>
          <p:cNvSpPr txBox="1"/>
          <p:nvPr/>
        </p:nvSpPr>
        <p:spPr>
          <a:xfrm>
            <a:off x="3383008" y="2889678"/>
            <a:ext cx="5166539" cy="412231"/>
          </a:xfrm>
          <a:prstGeom prst="rect">
            <a:avLst/>
          </a:prstGeom>
          <a:noFill/>
          <a:ln>
            <a:noFill/>
          </a:ln>
        </p:spPr>
        <p:txBody>
          <a:bodyPr spcFirstLastPara="1" wrap="square" lIns="91425" tIns="91425" rIns="91425" bIns="91425" anchor="ctr" anchorCtr="0">
            <a:noAutofit/>
          </a:bodyPr>
          <a:lstStyle/>
          <a:p>
            <a:endParaRPr dirty="0"/>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3061203" y="3729169"/>
            <a:ext cx="5960195" cy="412231"/>
          </a:xfrm>
          <a:prstGeom prst="rect">
            <a:avLst/>
          </a:prstGeom>
          <a:noFill/>
          <a:ln>
            <a:noFill/>
          </a:ln>
        </p:spPr>
        <p:txBody>
          <a:bodyPr spcFirstLastPara="1" wrap="square" lIns="91425" tIns="91425" rIns="91425" bIns="91425" anchor="ctr" anchorCtr="0">
            <a:noAutofit/>
          </a:bodyPr>
          <a:lstStyle/>
          <a:p>
            <a:endParaRPr dirty="0"/>
          </a:p>
          <a:p>
            <a:endParaRPr dirty="0"/>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3061203" y="4117079"/>
            <a:ext cx="4984208" cy="412231"/>
          </a:xfrm>
          <a:prstGeom prst="rect">
            <a:avLst/>
          </a:prstGeom>
          <a:noFill/>
          <a:ln>
            <a:noFill/>
          </a:ln>
        </p:spPr>
        <p:txBody>
          <a:bodyPr spcFirstLastPara="1" wrap="square" lIns="91425" tIns="91425" rIns="91425" bIns="91425" anchor="ctr" anchorCtr="0">
            <a:noAutofit/>
          </a:bodyPr>
          <a:lstStyle/>
          <a:p>
            <a:endParaRPr dirty="0"/>
          </a:p>
        </p:txBody>
      </p:sp>
      <p:pic>
        <p:nvPicPr>
          <p:cNvPr id="2" name="Picture 1"/>
          <p:cNvPicPr>
            <a:picLocks noChangeAspect="1"/>
          </p:cNvPicPr>
          <p:nvPr/>
        </p:nvPicPr>
        <p:blipFill>
          <a:blip r:embed="rId3"/>
          <a:stretch>
            <a:fillRect/>
          </a:stretch>
        </p:blipFill>
        <p:spPr>
          <a:xfrm rot="5400000">
            <a:off x="6049005" y="2242258"/>
            <a:ext cx="2731907" cy="17070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4" name="Picture 63"/>
          <p:cNvPicPr>
            <a:picLocks noChangeAspect="1"/>
          </p:cNvPicPr>
          <p:nvPr/>
        </p:nvPicPr>
        <p:blipFill>
          <a:blip r:embed="rId4"/>
          <a:stretch>
            <a:fillRect/>
          </a:stretch>
        </p:blipFill>
        <p:spPr>
          <a:xfrm>
            <a:off x="2376226" y="245363"/>
            <a:ext cx="1006782" cy="658524"/>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3373544562"/>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pic>
        <p:nvPicPr>
          <p:cNvPr id="6" name="Picture 5"/>
          <p:cNvPicPr>
            <a:picLocks noChangeAspect="1"/>
          </p:cNvPicPr>
          <p:nvPr/>
        </p:nvPicPr>
        <p:blipFill>
          <a:blip r:embed="rId2"/>
          <a:stretch>
            <a:fillRect/>
          </a:stretch>
        </p:blipFill>
        <p:spPr>
          <a:xfrm>
            <a:off x="3548827" y="207085"/>
            <a:ext cx="1006782" cy="658524"/>
          </a:xfrm>
          <a:prstGeom prst="rect">
            <a:avLst/>
          </a:prstGeom>
        </p:spPr>
      </p:pic>
    </p:spTree>
    <p:extLst>
      <p:ext uri="{BB962C8B-B14F-4D97-AF65-F5344CB8AC3E}">
        <p14:creationId xmlns:p14="http://schemas.microsoft.com/office/powerpoint/2010/main" val="229570501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1238</TotalTime>
  <Words>1114</Words>
  <Application>Microsoft Office PowerPoint</Application>
  <PresentationFormat>On-screen Show (16:9)</PresentationFormat>
  <Paragraphs>122</Paragraphs>
  <Slides>23</Slides>
  <Notes>14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23</vt:i4>
      </vt:variant>
    </vt:vector>
  </HeadingPairs>
  <TitlesOfParts>
    <vt:vector size="36" baseType="lpstr">
      <vt:lpstr>Oswald</vt:lpstr>
      <vt:lpstr>Mangal</vt:lpstr>
      <vt:lpstr>Times New Roman</vt:lpstr>
      <vt:lpstr>Wingdings</vt:lpstr>
      <vt:lpstr>Roboto Condensed Light</vt:lpstr>
      <vt:lpstr>Calibri</vt:lpstr>
      <vt:lpstr>Wingdings 3</vt:lpstr>
      <vt:lpstr>Arial</vt:lpstr>
      <vt:lpstr>Book Antiqua</vt:lpstr>
      <vt:lpstr>Roboto</vt:lpstr>
      <vt:lpstr>Trebuchet MS</vt:lpstr>
      <vt:lpstr>Livvic</vt:lpstr>
      <vt:lpstr>Facet</vt:lpstr>
      <vt:lpstr>PIZZA HUT</vt:lpstr>
      <vt:lpstr>INTRODUCTION</vt:lpstr>
      <vt:lpstr>PROJECT OBJECTIVE</vt:lpstr>
      <vt:lpstr>TECHNOLOGY USED </vt:lpstr>
      <vt:lpstr>PROPOSED SYSTEM</vt:lpstr>
      <vt:lpstr>REQUIRED SPECIFICATIONS </vt:lpstr>
      <vt:lpstr>CONNECTION TO DATABASE</vt:lpstr>
      <vt:lpstr>MODULES</vt:lpstr>
      <vt:lpstr>SPRING NOTATATIONS </vt:lpstr>
      <vt:lpstr>SPRING NOTATATIONS </vt:lpstr>
      <vt:lpstr>SPRING NOTATATIONS </vt:lpstr>
      <vt:lpstr>ADVANTAGES</vt:lpstr>
      <vt:lpstr>CONCLUSION</vt:lpstr>
      <vt:lpstr>Home page </vt:lpstr>
      <vt:lpstr>User login</vt:lpstr>
      <vt:lpstr>Admin home</vt:lpstr>
      <vt:lpstr>REGISTRATION FORM </vt:lpstr>
      <vt:lpstr> Add category page</vt:lpstr>
      <vt:lpstr>Add pizza</vt:lpstr>
      <vt:lpstr>Menu page</vt:lpstr>
      <vt:lpstr>About us</vt:lpstr>
      <vt:lpstr>Contact 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HP</cp:lastModifiedBy>
  <cp:revision>46</cp:revision>
  <dcterms:modified xsi:type="dcterms:W3CDTF">2025-02-23T19:50:58Z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